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3" roundtripDataSignature="AMtx7mhIKfp1k7O+hq1A31aF6L2qmZH7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0A3DB6E-6350-483B-BB53-0B7EA4FEA9F9}">
  <a:tblStyle styleId="{C0A3DB6E-6350-483B-BB53-0B7EA4FEA9F9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5DD2ABE7-19EB-4CDF-90D8-B574F5DBEDC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5" name="Google Shape;195;p19:notes"/>
          <p:cNvSpPr txBox="1"/>
          <p:nvPr/>
        </p:nvSpPr>
        <p:spPr>
          <a:xfrm>
            <a:off x="3884753" y="8685552"/>
            <a:ext cx="2971697" cy="456889"/>
          </a:xfrm>
          <a:prstGeom prst="rect">
            <a:avLst/>
          </a:prstGeom>
          <a:noFill/>
          <a:ln>
            <a:noFill/>
          </a:ln>
        </p:spPr>
        <p:txBody>
          <a:bodyPr anchorCtr="0" anchor="b" bIns="44850" lIns="89700" spcFirstLastPara="1" rIns="89700" wrap="square" tIns="44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3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" name="Google Shape;2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5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" name="Google Shape;16;p75"/>
          <p:cNvSpPr txBox="1"/>
          <p:nvPr>
            <p:ph idx="12" type="sldNum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EDAA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ourier New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EDAA0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EDAA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Google Shape;58;p8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8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Google Shape;60;p84"/>
          <p:cNvSpPr txBox="1"/>
          <p:nvPr>
            <p:ph idx="12" type="sldNum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5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5" name="Google Shape;65;p85"/>
          <p:cNvSpPr txBox="1"/>
          <p:nvPr>
            <p:ph idx="12" type="sldNum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segue" showMasterSp="0">
  <p:cSld name="Section segue">
    <p:bg>
      <p:bgPr>
        <a:solidFill>
          <a:schemeClr val="dk1">
            <a:alpha val="0"/>
          </a:schemeClr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VID_logo-spot.jpg" id="67" name="Google Shape;6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228600"/>
            <a:ext cx="141287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6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86"/>
          <p:cNvSpPr/>
          <p:nvPr/>
        </p:nvSpPr>
        <p:spPr>
          <a:xfrm>
            <a:off x="0" y="6053138"/>
            <a:ext cx="2239963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8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86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86"/>
          <p:cNvSpPr txBox="1"/>
          <p:nvPr>
            <p:ph type="title"/>
          </p:nvPr>
        </p:nvSpPr>
        <p:spPr>
          <a:xfrm>
            <a:off x="685800" y="144780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Text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7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87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87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87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87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VID_logo-spot.jpg" id="79" name="Google Shape;7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063" y="591026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7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87"/>
          <p:cNvSpPr/>
          <p:nvPr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87"/>
          <p:cNvSpPr txBox="1"/>
          <p:nvPr>
            <p:ph idx="1" type="body"/>
          </p:nvPr>
        </p:nvSpPr>
        <p:spPr>
          <a:xfrm>
            <a:off x="914400" y="1316038"/>
            <a:ext cx="68675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87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">
  <p:cSld name="Two Colum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8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88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88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88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88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VID_logo-spot.jpg" id="90" name="Google Shape;9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063" y="591026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8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88"/>
          <p:cNvSpPr/>
          <p:nvPr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88"/>
          <p:cNvSpPr txBox="1"/>
          <p:nvPr>
            <p:ph idx="1" type="body"/>
          </p:nvPr>
        </p:nvSpPr>
        <p:spPr>
          <a:xfrm>
            <a:off x="495300" y="1285874"/>
            <a:ext cx="3586142" cy="441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o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88"/>
          <p:cNvSpPr txBox="1"/>
          <p:nvPr>
            <p:ph idx="2" type="body"/>
          </p:nvPr>
        </p:nvSpPr>
        <p:spPr>
          <a:xfrm>
            <a:off x="4665307" y="1285874"/>
            <a:ext cx="3485760" cy="441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o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88"/>
          <p:cNvSpPr txBox="1"/>
          <p:nvPr>
            <p:ph idx="3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gradFill>
          <a:gsLst>
            <a:gs pos="0">
              <a:srgbClr val="063C58"/>
            </a:gs>
            <a:gs pos="95000">
              <a:srgbClr val="063C58"/>
            </a:gs>
            <a:gs pos="100000">
              <a:srgbClr val="EEAD1F">
                <a:alpha val="94901"/>
              </a:srgbClr>
            </a:gs>
          </a:gsLst>
          <a:lin ang="540000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6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7"/>
          <p:cNvSpPr txBox="1"/>
          <p:nvPr>
            <p:ph type="ctrTitle"/>
          </p:nvPr>
        </p:nvSpPr>
        <p:spPr>
          <a:xfrm>
            <a:off x="899652" y="2667000"/>
            <a:ext cx="8244348" cy="765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AA00"/>
              </a:buClr>
              <a:buSzPts val="4400"/>
              <a:buFont typeface="Trebuchet MS"/>
              <a:buNone/>
              <a:defRPr sz="4400">
                <a:solidFill>
                  <a:srgbClr val="ED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7"/>
          <p:cNvSpPr txBox="1"/>
          <p:nvPr>
            <p:ph idx="1" type="subTitle"/>
          </p:nvPr>
        </p:nvSpPr>
        <p:spPr>
          <a:xfrm>
            <a:off x="914400" y="347570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8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AA00"/>
              </a:buClr>
              <a:buSzPts val="4000"/>
              <a:buFont typeface="Trebuchet MS"/>
              <a:buNone/>
              <a:defRPr b="0" sz="4000" cap="none">
                <a:solidFill>
                  <a:srgbClr val="EDAA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1" name="Google Shape;31;p79"/>
          <p:cNvSpPr txBox="1"/>
          <p:nvPr>
            <p:ph idx="12" type="sldNum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0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8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7" name="Google Shape;37;p80"/>
          <p:cNvSpPr txBox="1"/>
          <p:nvPr>
            <p:ph idx="12" type="sldNum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1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8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5" name="Google Shape;45;p81"/>
          <p:cNvSpPr txBox="1"/>
          <p:nvPr>
            <p:ph idx="12" type="sldNum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82"/>
          <p:cNvSpPr txBox="1"/>
          <p:nvPr>
            <p:ph idx="12" type="sldNum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8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3" name="Google Shape;53;p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4" name="Google Shape;54;p83"/>
          <p:cNvSpPr txBox="1"/>
          <p:nvPr>
            <p:ph idx="12" type="sldNum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63C58"/>
            </a:gs>
            <a:gs pos="95000">
              <a:srgbClr val="063C58"/>
            </a:gs>
            <a:gs pos="100000">
              <a:srgbClr val="EEAD1F">
                <a:alpha val="94901"/>
              </a:srgbClr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4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DAA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ourier New"/>
              <a:buChar char="o"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DAA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DAA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74"/>
          <p:cNvSpPr txBox="1"/>
          <p:nvPr/>
        </p:nvSpPr>
        <p:spPr>
          <a:xfrm>
            <a:off x="0" y="6476017"/>
            <a:ext cx="1066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1"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FILES\Data\HQ\shared\dtolliver_share\Professional Learning Standards\Template for standards landscape.jpg"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57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>
            <p:ph type="title"/>
          </p:nvPr>
        </p:nvSpPr>
        <p:spPr>
          <a:xfrm>
            <a:off x="2133600" y="274638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4400"/>
              <a:buFont typeface="Trebuchet MS"/>
              <a:buNone/>
            </a:pPr>
            <a:r>
              <a:rPr lang="en-US" u="sng">
                <a:solidFill>
                  <a:srgbClr val="0F243E"/>
                </a:solidFill>
              </a:rPr>
              <a:t>Norms</a:t>
            </a:r>
            <a:endParaRPr/>
          </a:p>
        </p:txBody>
      </p:sp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1752600" y="1295399"/>
            <a:ext cx="6934200" cy="4191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4400" u="sng">
                <a:solidFill>
                  <a:srgbClr val="0F243E"/>
                </a:solidFill>
              </a:rPr>
              <a:t>A</a:t>
            </a:r>
            <a:r>
              <a:rPr lang="en-US" sz="3600">
                <a:solidFill>
                  <a:srgbClr val="0F243E"/>
                </a:solidFill>
              </a:rPr>
              <a:t>sk</a:t>
            </a:r>
            <a:r>
              <a:rPr lang="en-US" sz="3600"/>
              <a:t> </a:t>
            </a:r>
            <a:r>
              <a:rPr lang="en-US" sz="3600">
                <a:solidFill>
                  <a:srgbClr val="0F243E"/>
                </a:solidFill>
              </a:rPr>
              <a:t>questions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4400"/>
              <a:buNone/>
            </a:pPr>
            <a:r>
              <a:rPr b="1" lang="en-US" sz="4400" u="sng">
                <a:solidFill>
                  <a:srgbClr val="0F243E"/>
                </a:solidFill>
              </a:rPr>
              <a:t>E</a:t>
            </a:r>
            <a:r>
              <a:rPr lang="en-US" sz="3600">
                <a:solidFill>
                  <a:srgbClr val="0F243E"/>
                </a:solidFill>
              </a:rPr>
              <a:t>ngage</a:t>
            </a:r>
            <a:r>
              <a:rPr lang="en-US" sz="3600"/>
              <a:t> </a:t>
            </a:r>
            <a:r>
              <a:rPr lang="en-US" sz="3600">
                <a:solidFill>
                  <a:srgbClr val="0F243E"/>
                </a:solidFill>
              </a:rPr>
              <a:t>fully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4400"/>
              <a:buNone/>
            </a:pPr>
            <a:r>
              <a:rPr b="1" lang="en-US" sz="4400" u="sng">
                <a:solidFill>
                  <a:srgbClr val="0F243E"/>
                </a:solidFill>
              </a:rPr>
              <a:t>I</a:t>
            </a:r>
            <a:r>
              <a:rPr lang="en-US" sz="3600">
                <a:solidFill>
                  <a:srgbClr val="0F243E"/>
                </a:solidFill>
              </a:rPr>
              <a:t>ntegrate</a:t>
            </a:r>
            <a:r>
              <a:rPr lang="en-US" sz="3600"/>
              <a:t> </a:t>
            </a:r>
            <a:r>
              <a:rPr lang="en-US" sz="3600">
                <a:solidFill>
                  <a:srgbClr val="0F243E"/>
                </a:solidFill>
              </a:rPr>
              <a:t>new information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4400"/>
              <a:buNone/>
            </a:pPr>
            <a:r>
              <a:rPr b="1" lang="en-US" sz="4400" u="sng">
                <a:solidFill>
                  <a:srgbClr val="0F243E"/>
                </a:solidFill>
              </a:rPr>
              <a:t>O</a:t>
            </a:r>
            <a:r>
              <a:rPr lang="en-US" sz="3600">
                <a:solidFill>
                  <a:srgbClr val="0F243E"/>
                </a:solidFill>
              </a:rPr>
              <a:t>pen your mind to diverse views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4400"/>
              <a:buNone/>
            </a:pPr>
            <a:r>
              <a:rPr b="1" lang="en-US" sz="4400" u="sng">
                <a:solidFill>
                  <a:srgbClr val="0F243E"/>
                </a:solidFill>
              </a:rPr>
              <a:t>U</a:t>
            </a:r>
            <a:r>
              <a:rPr lang="en-US" sz="3600">
                <a:solidFill>
                  <a:srgbClr val="0F243E"/>
                </a:solidFill>
              </a:rPr>
              <a:t>tilize</a:t>
            </a:r>
            <a:r>
              <a:rPr lang="en-US" sz="3600"/>
              <a:t> </a:t>
            </a:r>
            <a:r>
              <a:rPr lang="en-US" sz="3600">
                <a:solidFill>
                  <a:srgbClr val="0F243E"/>
                </a:solidFill>
              </a:rPr>
              <a:t>what you learn</a:t>
            </a:r>
            <a:endParaRPr/>
          </a:p>
        </p:txBody>
      </p:sp>
      <p:sp>
        <p:nvSpPr>
          <p:cNvPr id="103" name="Google Shape;103;p5"/>
          <p:cNvSpPr txBox="1"/>
          <p:nvPr/>
        </p:nvSpPr>
        <p:spPr>
          <a:xfrm>
            <a:off x="1752600" y="5638800"/>
            <a:ext cx="6781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Used with permission of Learning Forward, www.learningforward.org.  All rights reserved.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WIC</a:t>
            </a:r>
            <a:r>
              <a:rPr b="1" lang="en-US" sz="3959">
                <a:solidFill>
                  <a:srgbClr val="FFC000"/>
                </a:solidFill>
              </a:rPr>
              <a:t>O</a:t>
            </a:r>
            <a:r>
              <a:rPr b="1" lang="en-US" sz="3959"/>
              <a:t>R: Organization</a:t>
            </a:r>
            <a:endParaRPr/>
          </a:p>
        </p:txBody>
      </p:sp>
      <p:sp>
        <p:nvSpPr>
          <p:cNvPr id="172" name="Google Shape;172;p15"/>
          <p:cNvSpPr txBox="1"/>
          <p:nvPr>
            <p:ph idx="1" type="body"/>
          </p:nvPr>
        </p:nvSpPr>
        <p:spPr>
          <a:xfrm>
            <a:off x="457200" y="762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u="sng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 u="sng">
                <a:latin typeface="Georgia"/>
                <a:ea typeface="Georgia"/>
                <a:cs typeface="Georgia"/>
                <a:sym typeface="Georgia"/>
              </a:rPr>
              <a:t>Tools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	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Binders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Calendars, planners, agendas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Graphic organizers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 u="sng">
                <a:latin typeface="Georgia"/>
                <a:ea typeface="Georgia"/>
                <a:cs typeface="Georgia"/>
                <a:sym typeface="Georgia"/>
              </a:rPr>
              <a:t>Methods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Focused note-taking system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Tutorials, study groups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Project planning, SMART goals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B312"/>
              </a:buClr>
              <a:buSzPts val="3000"/>
              <a:buFont typeface="Noto Sans Symbols"/>
              <a:buNone/>
            </a:pPr>
            <a:r>
              <a:t/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15"/>
          <p:cNvSpPr txBox="1"/>
          <p:nvPr>
            <p:ph idx="4294967295" type="body"/>
          </p:nvPr>
        </p:nvSpPr>
        <p:spPr>
          <a:xfrm>
            <a:off x="228600" y="1066800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381000" y="1066800"/>
            <a:ext cx="3924300" cy="862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organized-binder-photo.jpg" id="175" name="Google Shape;1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3048000"/>
            <a:ext cx="2408238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WICO</a:t>
            </a:r>
            <a:r>
              <a:rPr b="1" lang="en-US" sz="3959">
                <a:solidFill>
                  <a:srgbClr val="FFC000"/>
                </a:solidFill>
              </a:rPr>
              <a:t>R</a:t>
            </a:r>
            <a:r>
              <a:rPr b="1" lang="en-US" sz="3959"/>
              <a:t>:</a:t>
            </a:r>
            <a:r>
              <a:rPr b="1" lang="en-US" sz="3959">
                <a:solidFill>
                  <a:srgbClr val="FFC000"/>
                </a:solidFill>
              </a:rPr>
              <a:t> </a:t>
            </a:r>
            <a:r>
              <a:rPr b="1" lang="en-US" sz="3959"/>
              <a:t>Reading</a:t>
            </a:r>
            <a:endParaRPr/>
          </a:p>
        </p:txBody>
      </p:sp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457200" y="9604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b="1"/>
          </a:p>
          <a:p>
            <a:pPr indent="-344488" lvl="1" marL="34448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SQ5R (Survey, Question, Read, Record, Recite, Review, Reflect)</a:t>
            </a:r>
            <a:endParaRPr/>
          </a:p>
          <a:p>
            <a:pPr indent="-344488" lvl="1" marL="34448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KWL (What I </a:t>
            </a:r>
            <a:r>
              <a:rPr b="1" lang="en-US" u="sng"/>
              <a:t>K</a:t>
            </a:r>
            <a:r>
              <a:rPr lang="en-US"/>
              <a:t>now; What I </a:t>
            </a:r>
            <a:r>
              <a:rPr b="1" lang="en-US" u="sng"/>
              <a:t>W</a:t>
            </a:r>
            <a:r>
              <a:rPr lang="en-US"/>
              <a:t>ant to Learn; What I </a:t>
            </a:r>
            <a:r>
              <a:rPr b="1" lang="en-US" u="sng"/>
              <a:t>L</a:t>
            </a:r>
            <a:r>
              <a:rPr lang="en-US"/>
              <a:t>earned)</a:t>
            </a:r>
            <a:endParaRPr/>
          </a:p>
          <a:p>
            <a:pPr indent="-344488" lvl="1" marL="34448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Reciprocal teaching</a:t>
            </a:r>
            <a:endParaRPr/>
          </a:p>
          <a:p>
            <a:pPr indent="-344488" lvl="1" marL="34448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“Think-alouds”</a:t>
            </a:r>
            <a:endParaRPr/>
          </a:p>
          <a:p>
            <a:pPr indent="-344488" lvl="1" marL="34448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Text structure</a:t>
            </a:r>
            <a:endParaRPr/>
          </a:p>
          <a:p>
            <a:pPr indent="-344488" lvl="1" marL="34448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Critical reading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marking the text.jpg" id="182" name="Google Shape;1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0238" y="4081463"/>
            <a:ext cx="3840162" cy="211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Jennifer’s Tutorial Video</a:t>
            </a:r>
            <a:endParaRPr/>
          </a:p>
        </p:txBody>
      </p:sp>
      <p:pic>
        <p:nvPicPr>
          <p:cNvPr id="188" name="Google Shape;18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49530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4042" y="1295400"/>
            <a:ext cx="3235158" cy="41910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90" name="Google Shape;190;p18"/>
          <p:cNvSpPr txBox="1"/>
          <p:nvPr/>
        </p:nvSpPr>
        <p:spPr>
          <a:xfrm>
            <a:off x="304800" y="6248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3C5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7-8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/>
          <p:nvPr/>
        </p:nvSpPr>
        <p:spPr>
          <a:xfrm>
            <a:off x="533400" y="228600"/>
            <a:ext cx="6477000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Tutorial Process</a:t>
            </a:r>
            <a:endParaRPr sz="4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304800" y="1779588"/>
            <a:ext cx="8610600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Why do we do Socratic tutorials in AVID?</a:t>
            </a:r>
            <a:endParaRPr sz="4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To prepare AVID students for success in their current classes, as well as building the skills necessary to be ready for college.</a:t>
            </a:r>
            <a:endParaRPr sz="3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 sz="3600"/>
              <a:t>Binder Briefing </a:t>
            </a:r>
            <a:br>
              <a:rPr b="1" lang="en-US" sz="3600"/>
            </a:br>
            <a:r>
              <a:rPr i="1" lang="en-US" sz="3600"/>
              <a:t>(</a:t>
            </a:r>
            <a:r>
              <a:rPr i="1" lang="en-US" sz="2520"/>
              <a:t>Highly successful people are organized.</a:t>
            </a:r>
            <a:r>
              <a:rPr i="1" lang="en-US" sz="3600"/>
              <a:t>)</a:t>
            </a:r>
            <a:endParaRPr b="1" sz="3600"/>
          </a:p>
        </p:txBody>
      </p:sp>
      <p:sp>
        <p:nvSpPr>
          <p:cNvPr id="204" name="Google Shape;204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00213"/>
            <a:ext cx="7315200" cy="45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9-10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>
            <p:ph type="ctrTitle"/>
          </p:nvPr>
        </p:nvSpPr>
        <p:spPr>
          <a:xfrm>
            <a:off x="533400" y="2057400"/>
            <a:ext cx="8244348" cy="765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DAA00"/>
              </a:buClr>
              <a:buSzPts val="6600"/>
              <a:buFont typeface="Trebuchet MS"/>
              <a:buNone/>
            </a:pPr>
            <a:r>
              <a:rPr lang="en-US" sz="6600"/>
              <a:t>The CORNELL WAY</a:t>
            </a:r>
            <a:endParaRPr/>
          </a:p>
        </p:txBody>
      </p:sp>
      <p:sp>
        <p:nvSpPr>
          <p:cNvPr id="212" name="Google Shape;212;p21"/>
          <p:cNvSpPr txBox="1"/>
          <p:nvPr>
            <p:ph idx="1" type="subTitle"/>
          </p:nvPr>
        </p:nvSpPr>
        <p:spPr>
          <a:xfrm>
            <a:off x="1600200" y="3124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The College-Readiness Skill of Focused Note-Taking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11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>
            <p:ph type="title"/>
          </p:nvPr>
        </p:nvSpPr>
        <p:spPr>
          <a:xfrm>
            <a:off x="457200" y="217121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EB936"/>
              </a:buClr>
              <a:buSzPts val="4800"/>
              <a:buFont typeface="Trebuchet MS"/>
              <a:buNone/>
            </a:pPr>
            <a:r>
              <a:rPr lang="en-US" sz="4800">
                <a:solidFill>
                  <a:srgbClr val="EEB936"/>
                </a:solidFill>
              </a:rPr>
              <a:t>Our Essential Question:</a:t>
            </a:r>
            <a:endParaRPr/>
          </a:p>
        </p:txBody>
      </p:sp>
      <p:sp>
        <p:nvSpPr>
          <p:cNvPr id="219" name="Google Shape;219;p22"/>
          <p:cNvSpPr txBox="1"/>
          <p:nvPr>
            <p:ph idx="4294967295" type="body"/>
          </p:nvPr>
        </p:nvSpPr>
        <p:spPr>
          <a:xfrm>
            <a:off x="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Font typeface="Georgia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12573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Georgia"/>
              <a:buNone/>
            </a:pPr>
            <a:r>
              <a:t/>
            </a:r>
            <a:endParaRPr/>
          </a:p>
        </p:txBody>
      </p:sp>
      <p:graphicFrame>
        <p:nvGraphicFramePr>
          <p:cNvPr id="220" name="Google Shape;220;p22"/>
          <p:cNvGraphicFramePr/>
          <p:nvPr/>
        </p:nvGraphicFramePr>
        <p:xfrm>
          <a:off x="457200" y="1295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{5DD2ABE7-19EB-4CDF-90D8-B574F5DBEDC1}</a:tableStyleId>
              </a:tblPr>
              <a:tblGrid>
                <a:gridCol w="2743200"/>
                <a:gridCol w="2743200"/>
                <a:gridCol w="2743200"/>
              </a:tblGrid>
              <a:tr h="778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</a:rPr>
                        <a:t>CORNELL NOTES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TOPIC/OBJECTIVE:</a:t>
                      </a:r>
                      <a:endParaRPr b="0"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NAME:</a:t>
                      </a:r>
                      <a:endParaRPr b="0"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7781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CLASS/PERIOD: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7781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DATE: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17101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ESSENTIAL</a:t>
                      </a:r>
                      <a:r>
                        <a:rPr lang="en-US" sz="1800"/>
                        <a:t> QUESTION: </a:t>
                      </a:r>
                      <a:r>
                        <a:rPr b="1" i="0" lang="en-US" sz="32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should tutors aid students</a:t>
                      </a:r>
                      <a:r>
                        <a:rPr b="1" i="0" lang="en-US" sz="32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in the process of learning how to take effective notes?</a:t>
                      </a:r>
                      <a:endParaRPr b="1" i="0" sz="32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type="title"/>
          </p:nvPr>
        </p:nvSpPr>
        <p:spPr>
          <a:xfrm>
            <a:off x="228600" y="274638"/>
            <a:ext cx="87630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rebuchet MS"/>
              <a:buNone/>
            </a:pPr>
            <a:r>
              <a:rPr b="1" lang="en-US" sz="3400"/>
              <a:t>Why Does Structured Note-Taking Matter?</a:t>
            </a:r>
            <a:endParaRPr/>
          </a:p>
        </p:txBody>
      </p:sp>
      <p:pic>
        <p:nvPicPr>
          <p:cNvPr id="226" name="Google Shape;22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705" y="2285765"/>
            <a:ext cx="4900589" cy="3154832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7" name="Google Shape;22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143000"/>
            <a:ext cx="8305800" cy="50292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Four Elements of Cornell Notes</a:t>
            </a:r>
            <a:endParaRPr/>
          </a:p>
        </p:txBody>
      </p:sp>
      <p:sp>
        <p:nvSpPr>
          <p:cNvPr id="233" name="Google Shape;233;p24"/>
          <p:cNvSpPr txBox="1"/>
          <p:nvPr>
            <p:ph idx="1" type="body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i="1" lang="en-US" u="sng"/>
              <a:t>Note-Taking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b="1" lang="en-US" sz="2800" u="sng"/>
              <a:t>C</a:t>
            </a:r>
            <a:r>
              <a:rPr lang="en-US"/>
              <a:t>reating the format of your notes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b="1" lang="en-US" u="sng"/>
              <a:t>O</a:t>
            </a:r>
            <a:r>
              <a:rPr lang="en-US"/>
              <a:t>rganizing your notes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i="1" lang="en-US" u="sng"/>
              <a:t>Note-Making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b="1" lang="en-US" u="sng"/>
              <a:t>R</a:t>
            </a:r>
            <a:r>
              <a:rPr lang="en-US"/>
              <a:t>eviewing and revising the content of the notes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b="1" lang="en-US" u="sng"/>
              <a:t>N</a:t>
            </a:r>
            <a:r>
              <a:rPr lang="en-US"/>
              <a:t>oting key chunks of material in the notes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b="1" lang="en-US" u="sng"/>
              <a:t>E</a:t>
            </a:r>
            <a:r>
              <a:rPr lang="en-US"/>
              <a:t>xchanging ideas and collaborating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lang="en-US"/>
              <a:t>	about the material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</a:t>
            </a: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44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Four Elements of Cornell Notes</a:t>
            </a:r>
            <a:endParaRPr/>
          </a:p>
        </p:txBody>
      </p:sp>
      <p:sp>
        <p:nvSpPr>
          <p:cNvPr id="240" name="Google Shape;240;p25"/>
          <p:cNvSpPr txBox="1"/>
          <p:nvPr>
            <p:ph idx="1" type="body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75"/>
              <a:buFont typeface="Noto Sans Symbols"/>
              <a:buNone/>
            </a:pPr>
            <a:r>
              <a:rPr b="1" i="1" lang="en-US" sz="2775" u="sng"/>
              <a:t>Note-Interacting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498"/>
              <a:buFont typeface="Noto Sans Symbols"/>
              <a:buNone/>
            </a:pPr>
            <a:r>
              <a:rPr b="1" lang="en-US" sz="2775" u="sng"/>
              <a:t>L</a:t>
            </a:r>
            <a:r>
              <a:rPr lang="en-US" sz="2775"/>
              <a:t>ink all the learning together by writing a summary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498"/>
              <a:buFont typeface="Noto Sans Symbols"/>
              <a:buNone/>
            </a:pPr>
            <a:r>
              <a:rPr b="1" lang="en-US" sz="2775" u="sng"/>
              <a:t>L</a:t>
            </a:r>
            <a:r>
              <a:rPr lang="en-US" sz="2775"/>
              <a:t>earn from your notes by studying them!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498"/>
              <a:buFont typeface="Noto Sans Symbols"/>
              <a:buNone/>
            </a:pPr>
            <a:r>
              <a:t/>
            </a:r>
            <a:endParaRPr sz="2775"/>
          </a:p>
          <a:p>
            <a:pPr indent="-342900" lvl="0" marL="34290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Font typeface="Noto Sans Symbols"/>
              <a:buNone/>
            </a:pPr>
            <a:r>
              <a:rPr b="1" i="1" lang="en-US" sz="2775" u="sng"/>
              <a:t>Note-Reflecting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498"/>
              <a:buFont typeface="Noto Sans Symbols"/>
              <a:buNone/>
            </a:pPr>
            <a:r>
              <a:rPr b="1" lang="en-US" sz="2775" u="sng"/>
              <a:t>W</a:t>
            </a:r>
            <a:r>
              <a:rPr lang="en-US" sz="2775"/>
              <a:t>ritten feedback from a peer, tutor, or teacher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498"/>
              <a:buFont typeface="Noto Sans Symbols"/>
              <a:buNone/>
            </a:pPr>
            <a:r>
              <a:rPr b="1" lang="en-US" sz="2775" u="sng"/>
              <a:t>A</a:t>
            </a:r>
            <a:r>
              <a:rPr lang="en-US" sz="2775"/>
              <a:t>ddress the feedback by focusing on one area of challenge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498"/>
              <a:buFont typeface="Noto Sans Symbols"/>
              <a:buNone/>
            </a:pPr>
            <a:r>
              <a:rPr b="1" lang="en-US" sz="2775" u="sng"/>
              <a:t>Y</a:t>
            </a:r>
            <a:r>
              <a:rPr lang="en-US" sz="2775"/>
              <a:t>our reflection over an entire unit and how your notes helped you learn and retain information</a:t>
            </a:r>
            <a:endParaRPr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/>
              <a:t>What Is AVID?</a:t>
            </a:r>
            <a:endParaRPr/>
          </a:p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457200" y="533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1" marL="457200" rtl="0" algn="l">
              <a:spcBef>
                <a:spcPts val="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None/>
            </a:pPr>
            <a:r>
              <a:t/>
            </a:r>
            <a:endParaRPr sz="3200"/>
          </a:p>
          <a:p>
            <a:pPr indent="-457200" lvl="1" marL="4572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…A structured </a:t>
            </a:r>
            <a:r>
              <a:rPr b="1" lang="en-US" sz="3200"/>
              <a:t>college preparatory system</a:t>
            </a:r>
            <a:r>
              <a:rPr lang="en-US" sz="3200"/>
              <a:t> working directly with schools and districts</a:t>
            </a:r>
            <a:endParaRPr/>
          </a:p>
          <a:p>
            <a:pPr indent="-457200" lvl="1" marL="4572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…A </a:t>
            </a:r>
            <a:r>
              <a:rPr b="1" lang="en-US" sz="3200"/>
              <a:t>direct support </a:t>
            </a:r>
            <a:r>
              <a:rPr lang="en-US" sz="3200"/>
              <a:t>structure for first-generation college-goers, grades 4-16</a:t>
            </a:r>
            <a:endParaRPr/>
          </a:p>
          <a:p>
            <a:pPr indent="-457200" lvl="1" marL="4572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…A </a:t>
            </a:r>
            <a:r>
              <a:rPr b="1" lang="en-US" sz="3200"/>
              <a:t>schoolwide approach </a:t>
            </a:r>
            <a:r>
              <a:rPr lang="en-US" sz="3200"/>
              <a:t>to curriculum and rigor</a:t>
            </a:r>
            <a:endParaRPr/>
          </a:p>
          <a:p>
            <a:pPr indent="-217488" lvl="1" marL="3190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</p:txBody>
      </p:sp>
      <p:pic>
        <p:nvPicPr>
          <p:cNvPr descr="graduates.jpg" id="111" name="Google Shape;1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5159375"/>
            <a:ext cx="3292475" cy="13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>
            <p:ph type="title"/>
          </p:nvPr>
        </p:nvSpPr>
        <p:spPr>
          <a:xfrm>
            <a:off x="152400" y="274638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sp>
        <p:nvSpPr>
          <p:cNvPr id="246" name="Google Shape;246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en-US" u="sng"/>
              <a:t>Note-Taking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Make sure that all notes taken and used in tutorials follow the Cornell note process.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Help students learn note-taking conventions.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C:\Documents and Settings\jdickens\Desktop\PPT_Pix\PPT16.jpg" id="247" name="Google Shape;2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4468813"/>
            <a:ext cx="2286000" cy="238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u="sng"/>
              <a:t>Note-Making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Help students learn to “chunk” their notes accurately and effectively.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Support the writing and refining of higher-level questions in the left column.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If possible, attend a content-area class with the students, take notes, and then compare your notes to theirs.</a:t>
            </a:r>
            <a:endParaRPr/>
          </a:p>
          <a:p>
            <a:pPr indent="-125730" lvl="1" marL="742950" rtl="0" algn="l"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/>
          </a:p>
        </p:txBody>
      </p:sp>
      <p:sp>
        <p:nvSpPr>
          <p:cNvPr id="253" name="Google Shape;253;p27"/>
          <p:cNvSpPr txBox="1"/>
          <p:nvPr/>
        </p:nvSpPr>
        <p:spPr>
          <a:xfrm>
            <a:off x="152400" y="274638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u="sng"/>
              <a:t>Note-Interacting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Have students read the summary from their notes out loud to the group as the group provides feedback.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Constantly ask students, “Have you been studying from your Cornell notes?”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Documents and Settings\jdickens\Desktop\PPT_Pix\PPT4.jpg" id="259" name="Google Shape;2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4429125"/>
            <a:ext cx="17526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 txBox="1"/>
          <p:nvPr/>
        </p:nvSpPr>
        <p:spPr>
          <a:xfrm>
            <a:off x="152400" y="274638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u="sng"/>
              <a:t>Note-Reflecting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Check for the quality and quantity of Cornell notes during binder checks, especially for students struggling in specific classes.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Ask students what aspect of Cornell notes they’re working on this week from their “Cornell Note Focused Goal Activity.”</a:t>
            </a:r>
            <a:endParaRPr/>
          </a:p>
        </p:txBody>
      </p:sp>
      <p:sp>
        <p:nvSpPr>
          <p:cNvPr id="266" name="Google Shape;266;p29"/>
          <p:cNvSpPr txBox="1"/>
          <p:nvPr/>
        </p:nvSpPr>
        <p:spPr>
          <a:xfrm>
            <a:off x="152400" y="274638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CORNELL WAY</a:t>
            </a:r>
            <a:endParaRPr/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457200" y="8382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018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2720"/>
          </a:p>
          <a:p>
            <a:pPr indent="-514350" lvl="0" marL="514350" rtl="0" algn="l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SzPts val="3230"/>
              <a:buFont typeface="Trebuchet MS"/>
              <a:buAutoNum type="arabicPeriod"/>
            </a:pPr>
            <a:r>
              <a:rPr lang="en-US" sz="3230"/>
              <a:t>Find an elbow partner to compare notes. </a:t>
            </a:r>
            <a:endParaRPr/>
          </a:p>
          <a:p>
            <a:pPr indent="-514350" lvl="0" marL="514350" rtl="0" algn="l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SzPts val="3230"/>
              <a:buFont typeface="Trebuchet MS"/>
              <a:buAutoNum type="arabicPeriod"/>
            </a:pPr>
            <a:r>
              <a:rPr lang="en-US" sz="3230"/>
              <a:t>“Chunk” your notes.</a:t>
            </a:r>
            <a:endParaRPr/>
          </a:p>
          <a:p>
            <a:pPr indent="-514350" lvl="0" marL="514350" rtl="0" algn="l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SzPts val="3230"/>
              <a:buFont typeface="Trebuchet MS"/>
              <a:buAutoNum type="arabicPeriod"/>
            </a:pPr>
            <a:r>
              <a:rPr lang="en-US" sz="3230"/>
              <a:t>Write a question in the left column that covers the material in the corresponding “chunk.”</a:t>
            </a:r>
            <a:endParaRPr/>
          </a:p>
          <a:p>
            <a:pPr indent="-514350" lvl="0" marL="514350" rtl="0" algn="l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SzPts val="3230"/>
              <a:buFont typeface="Trebuchet MS"/>
              <a:buAutoNum type="arabicPeriod"/>
            </a:pPr>
            <a:r>
              <a:rPr lang="en-US" sz="3230"/>
              <a:t>Share your questions with your elbow partner.</a:t>
            </a:r>
            <a:endParaRPr/>
          </a:p>
          <a:p>
            <a:pPr indent="-514350" lvl="0" marL="514350" rtl="0" algn="l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SzPts val="3230"/>
              <a:buFont typeface="Trebuchet MS"/>
              <a:buAutoNum type="arabicPeriod"/>
            </a:pPr>
            <a:r>
              <a:rPr lang="en-US" sz="3230"/>
              <a:t>Write a summary in the bottom section that addresses the Essential Question and each of the questions that they wrote.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272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457200" y="274638"/>
            <a:ext cx="2971800" cy="475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/>
              <a:t>Before the Tutorial</a:t>
            </a:r>
            <a:endParaRPr/>
          </a:p>
        </p:txBody>
      </p:sp>
      <p:pic>
        <p:nvPicPr>
          <p:cNvPr descr="Pages from AVID Tutor Workbook 2012-2.jpg" id="278" name="Google Shape;2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4636" y="0"/>
            <a:ext cx="52993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/>
        </p:nvSpPr>
        <p:spPr>
          <a:xfrm>
            <a:off x="29718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14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152400" y="274638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 sz="3600"/>
              <a:t>Where is Inquiry in the Tutorial Process?</a:t>
            </a:r>
            <a:endParaRPr/>
          </a:p>
        </p:txBody>
      </p:sp>
      <p:sp>
        <p:nvSpPr>
          <p:cNvPr id="285" name="Google Shape;285;p38"/>
          <p:cNvSpPr txBox="1"/>
          <p:nvPr>
            <p:ph idx="1" type="body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n-US" sz="2960" u="sng"/>
              <a:t>Step 1: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368"/>
              <a:buFont typeface="Arial"/>
              <a:buChar char="•"/>
            </a:pPr>
            <a:r>
              <a:rPr lang="en-US" sz="2960" u="sng"/>
              <a:t>In their academic classes</a:t>
            </a:r>
            <a:r>
              <a:rPr lang="en-US" sz="2960"/>
              <a:t>, students </a:t>
            </a:r>
            <a:r>
              <a:rPr lang="en-US" sz="2960">
                <a:solidFill>
                  <a:srgbClr val="FF0000"/>
                </a:solidFill>
              </a:rPr>
              <a:t>take</a:t>
            </a:r>
            <a:r>
              <a:rPr lang="en-US" sz="2960"/>
              <a:t> </a:t>
            </a:r>
            <a:r>
              <a:rPr lang="en-US" sz="2960">
                <a:solidFill>
                  <a:srgbClr val="FF0000"/>
                </a:solidFill>
              </a:rPr>
              <a:t>Cornell notes </a:t>
            </a:r>
            <a:r>
              <a:rPr lang="en-US" sz="2960"/>
              <a:t>on the material presented in lectures, textbook readings, videos, handouts, etc.  </a:t>
            </a:r>
            <a:endParaRPr/>
          </a:p>
          <a:p>
            <a:pPr indent="-192532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368"/>
              <a:buFont typeface="Arial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368"/>
              <a:buFont typeface="Arial"/>
              <a:buChar char="•"/>
            </a:pPr>
            <a:r>
              <a:rPr lang="en-US" sz="2960" u="sng"/>
              <a:t>After class</a:t>
            </a:r>
            <a:r>
              <a:rPr lang="en-US" sz="2960"/>
              <a:t>, students </a:t>
            </a:r>
            <a:r>
              <a:rPr lang="en-US" sz="2960">
                <a:solidFill>
                  <a:srgbClr val="FF0000"/>
                </a:solidFill>
              </a:rPr>
              <a:t>review</a:t>
            </a:r>
            <a:r>
              <a:rPr lang="en-US" sz="2960"/>
              <a:t> their notes, </a:t>
            </a:r>
            <a:r>
              <a:rPr lang="en-US" sz="2960">
                <a:solidFill>
                  <a:srgbClr val="FF0000"/>
                </a:solidFill>
              </a:rPr>
              <a:t>interact</a:t>
            </a:r>
            <a:r>
              <a:rPr lang="en-US" sz="2960"/>
              <a:t> with their notes, </a:t>
            </a:r>
            <a:r>
              <a:rPr lang="en-US" sz="2960">
                <a:solidFill>
                  <a:srgbClr val="FF0000"/>
                </a:solidFill>
              </a:rPr>
              <a:t>create questions </a:t>
            </a:r>
            <a:r>
              <a:rPr lang="en-US" sz="2960"/>
              <a:t>in the column on the left, and </a:t>
            </a:r>
            <a:r>
              <a:rPr lang="en-US" sz="2960">
                <a:solidFill>
                  <a:srgbClr val="FF0000"/>
                </a:solidFill>
              </a:rPr>
              <a:t>write a summary</a:t>
            </a:r>
            <a:r>
              <a:rPr lang="en-US" sz="2960"/>
              <a:t> at the bottom of the notes.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Trebuchet MS"/>
              <a:buNone/>
            </a:pPr>
            <a:r>
              <a:t/>
            </a:r>
            <a:endParaRPr sz="3959"/>
          </a:p>
        </p:txBody>
      </p:sp>
      <p:sp>
        <p:nvSpPr>
          <p:cNvPr id="291" name="Google Shape;291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92" name="Google Shape;29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72600" cy="64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9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17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228600" y="76200"/>
            <a:ext cx="2667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/>
              <a:t>Costa’s Levels of Thinking</a:t>
            </a:r>
            <a:endParaRPr/>
          </a:p>
        </p:txBody>
      </p:sp>
      <p:pic>
        <p:nvPicPr>
          <p:cNvPr descr="Pages from AVID Tutorial Guide 2012.tif" id="299" name="Google Shape;299;p40"/>
          <p:cNvPicPr preferRelativeResize="0"/>
          <p:nvPr/>
        </p:nvPicPr>
        <p:blipFill rotWithShape="1">
          <a:blip r:embed="rId3">
            <a:alphaModFix/>
          </a:blip>
          <a:srcRect b="7506" l="15488" r="10390" t="26669"/>
          <a:stretch/>
        </p:blipFill>
        <p:spPr>
          <a:xfrm>
            <a:off x="3176648" y="0"/>
            <a:ext cx="59673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/>
          <p:nvPr>
            <p:ph type="title"/>
          </p:nvPr>
        </p:nvSpPr>
        <p:spPr>
          <a:xfrm>
            <a:off x="457200" y="274638"/>
            <a:ext cx="2971800" cy="3154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/>
              <a:t>Vocabulary Concept Map</a:t>
            </a:r>
            <a:endParaRPr/>
          </a:p>
        </p:txBody>
      </p:sp>
      <p:sp>
        <p:nvSpPr>
          <p:cNvPr id="305" name="Google Shape;305;p41"/>
          <p:cNvSpPr txBox="1"/>
          <p:nvPr>
            <p:ph idx="12" type="sldNum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Pg</a:t>
            </a:r>
            <a:r>
              <a:rPr b="1" lang="en-US" sz="1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. 90    </a:t>
            </a:r>
            <a:endParaRPr/>
          </a:p>
        </p:txBody>
      </p:sp>
      <p:pic>
        <p:nvPicPr>
          <p:cNvPr id="306" name="Google Shape;30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950" y="0"/>
            <a:ext cx="5480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/>
          <p:nvPr/>
        </p:nvSpPr>
        <p:spPr>
          <a:xfrm>
            <a:off x="152400" y="6400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304800" y="6096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11430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18-19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Trebuchet MS"/>
              <a:buNone/>
            </a:pPr>
            <a:r>
              <a:t/>
            </a:r>
            <a:endParaRPr sz="3959"/>
          </a:p>
        </p:txBody>
      </p:sp>
      <p:sp>
        <p:nvSpPr>
          <p:cNvPr id="117" name="Google Shape;11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graphicFrame>
        <p:nvGraphicFramePr>
          <p:cNvPr id="118" name="Google Shape;118;p8"/>
          <p:cNvGraphicFramePr/>
          <p:nvPr/>
        </p:nvGraphicFramePr>
        <p:xfrm>
          <a:off x="0" y="0"/>
          <a:ext cx="9340850" cy="6858000"/>
        </p:xfrm>
        <a:graphic>
          <a:graphicData uri="http://schemas.openxmlformats.org/presentationml/2006/ole">
            <mc:AlternateContent>
              <mc:Choice Requires="v">
                <p:oleObj r:id="rId4" imgH="6858000" imgW="9340850" progId="PowerPoint.Show.8" spid="_x0000_s1">
                  <p:embed/>
                </p:oleObj>
              </mc:Choice>
              <mc:Fallback>
                <p:oleObj r:id="rId5" imgH="6858000" imgW="9340850" progId="PowerPoint.Show.8">
                  <p:embed/>
                  <p:pic>
                    <p:nvPicPr>
                      <p:cNvPr id="118" name="Google Shape;118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93408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Google Shape;119;p8"/>
          <p:cNvSpPr txBox="1"/>
          <p:nvPr/>
        </p:nvSpPr>
        <p:spPr>
          <a:xfrm>
            <a:off x="228600" y="6019800"/>
            <a:ext cx="685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Preparing for Tutorials</a:t>
            </a:r>
            <a:endParaRPr/>
          </a:p>
        </p:txBody>
      </p:sp>
      <p:sp>
        <p:nvSpPr>
          <p:cNvPr id="315" name="Google Shape;315;p42"/>
          <p:cNvSpPr txBox="1"/>
          <p:nvPr>
            <p:ph idx="1" type="body"/>
          </p:nvPr>
        </p:nvSpPr>
        <p:spPr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en-US" sz="4000"/>
              <a:t>Room Arrangement: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560"/>
              <a:buChar char="•"/>
            </a:pPr>
            <a:r>
              <a:rPr lang="en-US"/>
              <a:t>Desks/chairs are in a half-circle </a:t>
            </a:r>
            <a:endParaRPr/>
          </a:p>
          <a:p>
            <a:pPr indent="-287338" lvl="0" marL="287338" rtl="0" algn="l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	 (</a:t>
            </a:r>
            <a:r>
              <a:rPr lang="en-US"/>
              <a:t>horseshoe) next to the board.</a:t>
            </a:r>
            <a:endParaRPr sz="24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en-US" sz="4000"/>
              <a:t>Dividing into Groups: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560"/>
              <a:buChar char="•"/>
            </a:pPr>
            <a:r>
              <a:rPr lang="en-US"/>
              <a:t>Discuss how groups are formed.</a:t>
            </a:r>
            <a:endParaRPr/>
          </a:p>
          <a:p>
            <a:pPr indent="-106680" lvl="2" marL="1143000" rtl="0" algn="l">
              <a:spcBef>
                <a:spcPts val="48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316" name="Google Shape;316;p42"/>
          <p:cNvSpPr/>
          <p:nvPr/>
        </p:nvSpPr>
        <p:spPr>
          <a:xfrm rot="-5400000">
            <a:off x="7162800" y="1676400"/>
            <a:ext cx="1447800" cy="20574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8305800" y="1981200"/>
            <a:ext cx="76200" cy="1524000"/>
          </a:xfrm>
          <a:prstGeom prst="flowChartProcess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8077200" y="2514600"/>
            <a:ext cx="228600" cy="304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7620000" y="3352800"/>
            <a:ext cx="228600" cy="304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0" name="Google Shape;320;p42"/>
          <p:cNvSpPr/>
          <p:nvPr/>
        </p:nvSpPr>
        <p:spPr>
          <a:xfrm>
            <a:off x="7620000" y="1752600"/>
            <a:ext cx="228600" cy="304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7162800" y="1828800"/>
            <a:ext cx="228600" cy="304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2" name="Google Shape;322;p42"/>
          <p:cNvSpPr/>
          <p:nvPr/>
        </p:nvSpPr>
        <p:spPr>
          <a:xfrm>
            <a:off x="7162800" y="3276600"/>
            <a:ext cx="228600" cy="304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3" name="Google Shape;323;p42"/>
          <p:cNvSpPr/>
          <p:nvPr/>
        </p:nvSpPr>
        <p:spPr>
          <a:xfrm>
            <a:off x="6858000" y="2057400"/>
            <a:ext cx="228600" cy="304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6781800" y="2971800"/>
            <a:ext cx="228600" cy="304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6629400" y="2514600"/>
            <a:ext cx="228600" cy="3048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3C5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23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/>
          <p:nvPr>
            <p:ph type="title"/>
          </p:nvPr>
        </p:nvSpPr>
        <p:spPr>
          <a:xfrm>
            <a:off x="457200" y="274638"/>
            <a:ext cx="3048000" cy="5211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/>
              <a:t>During the Tutorial</a:t>
            </a:r>
            <a:endParaRPr/>
          </a:p>
        </p:txBody>
      </p:sp>
      <p:pic>
        <p:nvPicPr>
          <p:cNvPr id="332" name="Google Shape;332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762" y="0"/>
            <a:ext cx="53072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4"/>
          <p:cNvSpPr txBox="1"/>
          <p:nvPr/>
        </p:nvSpPr>
        <p:spPr>
          <a:xfrm>
            <a:off x="32766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25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Debrief</a:t>
            </a:r>
            <a:endParaRPr/>
          </a:p>
        </p:txBody>
      </p:sp>
      <p:sp>
        <p:nvSpPr>
          <p:cNvPr id="339" name="Google Shape;339;p46"/>
          <p:cNvSpPr txBox="1"/>
          <p:nvPr>
            <p:ph idx="1" type="body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Which step of the 30-Second Speech was easiest for you as the tutor to coach?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Which step was the most difficult to coach?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If an AVID student were to ask you the purpose behind the 30-Second Speech, how would you respond?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Where might the 30-Second Speech be applicable in a college setting?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/>
          <p:nvPr>
            <p:ph type="title"/>
          </p:nvPr>
        </p:nvSpPr>
        <p:spPr>
          <a:xfrm>
            <a:off x="457200" y="0"/>
            <a:ext cx="2971800" cy="2239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b="1" lang="en-US"/>
              <a:t>30-Second Speech</a:t>
            </a:r>
            <a:endParaRPr/>
          </a:p>
        </p:txBody>
      </p:sp>
      <p:pic>
        <p:nvPicPr>
          <p:cNvPr id="345" name="Google Shape;345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6655" y="0"/>
            <a:ext cx="5047346" cy="6858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6" name="Google Shape;346;p47"/>
          <p:cNvSpPr txBox="1"/>
          <p:nvPr>
            <p:ph idx="4294967295" type="body"/>
          </p:nvPr>
        </p:nvSpPr>
        <p:spPr>
          <a:xfrm>
            <a:off x="0" y="1981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Prompt: </a:t>
            </a:r>
            <a:endParaRPr/>
          </a:p>
          <a:p>
            <a:pPr indent="-342900" lvl="0" marL="342900" rtl="0" algn="ctr"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“What have you learned about setting up for and beginning a tutorial?”</a:t>
            </a:r>
            <a:endParaRPr/>
          </a:p>
          <a:p>
            <a:pPr indent="-215900" lvl="0" marL="34290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47" name="Google Shape;347;p47"/>
          <p:cNvSpPr txBox="1"/>
          <p:nvPr/>
        </p:nvSpPr>
        <p:spPr>
          <a:xfrm>
            <a:off x="3505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25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/>
          <p:nvPr>
            <p:ph type="title"/>
          </p:nvPr>
        </p:nvSpPr>
        <p:spPr>
          <a:xfrm>
            <a:off x="457200" y="274638"/>
            <a:ext cx="2971800" cy="53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/>
              <a:t>It’s All about the Process!</a:t>
            </a:r>
            <a:endParaRPr/>
          </a:p>
        </p:txBody>
      </p:sp>
      <p:pic>
        <p:nvPicPr>
          <p:cNvPr descr="Pages from AVID Tutor Workbook 2012-3.jpg" id="353" name="Google Shape;35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4636" y="0"/>
            <a:ext cx="52993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29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228600" y="274638"/>
            <a:ext cx="3200400" cy="5897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 sz="4800" u="sng"/>
              <a:t>Reflection</a:t>
            </a:r>
            <a:br>
              <a:rPr lang="en-US" sz="4800"/>
            </a:br>
            <a:br>
              <a:rPr lang="en-US"/>
            </a:br>
            <a:r>
              <a:rPr lang="en-US" sz="3200"/>
              <a:t>What learning took place?</a:t>
            </a:r>
            <a:br>
              <a:rPr lang="en-US" sz="3200"/>
            </a:br>
            <a:br>
              <a:rPr lang="en-US" sz="3200"/>
            </a:br>
            <a:r>
              <a:rPr lang="en-US" sz="3200"/>
              <a:t>What is the relevance?</a:t>
            </a:r>
            <a:endParaRPr/>
          </a:p>
        </p:txBody>
      </p:sp>
      <p:pic>
        <p:nvPicPr>
          <p:cNvPr descr="Pages from AVID Tutor Workbook 2012-4.jpg" id="360" name="Google Shape;36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4636" y="0"/>
            <a:ext cx="52993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1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34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COR_Logo.png" id="366" name="Google Shape;36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752600"/>
            <a:ext cx="5056188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3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WICOR-izing Tutorials</a:t>
            </a:r>
            <a:endParaRPr/>
          </a:p>
        </p:txBody>
      </p:sp>
      <p:sp>
        <p:nvSpPr>
          <p:cNvPr id="368" name="Google Shape;368;p53"/>
          <p:cNvSpPr txBox="1"/>
          <p:nvPr/>
        </p:nvSpPr>
        <p:spPr>
          <a:xfrm>
            <a:off x="3124200" y="6477000"/>
            <a:ext cx="3352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Pg. 35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/>
              <a:t>The AVID Elective Student Profile</a:t>
            </a:r>
            <a:endParaRPr/>
          </a:p>
        </p:txBody>
      </p:sp>
      <p:sp>
        <p:nvSpPr>
          <p:cNvPr id="125" name="Google Shape;125;p9"/>
          <p:cNvSpPr txBox="1"/>
          <p:nvPr>
            <p:ph idx="1" type="body"/>
          </p:nvPr>
        </p:nvSpPr>
        <p:spPr>
          <a:xfrm>
            <a:off x="457200" y="9604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/>
              <a:t>Has academic potential: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Average to high test scores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2.0-3.5 GPA 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College potential with support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Desire and determination</a:t>
            </a:r>
            <a:endParaRPr/>
          </a:p>
          <a:p>
            <a:pPr indent="0" lvl="0" marL="457200" rtl="0" algn="l">
              <a:spcBef>
                <a:spcPts val="980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t/>
            </a:r>
            <a:endParaRPr b="1" sz="19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/>
              <a:t>The AVID Elective Student Profile</a:t>
            </a:r>
            <a:endParaRPr/>
          </a:p>
        </p:txBody>
      </p:sp>
      <p:sp>
        <p:nvSpPr>
          <p:cNvPr id="132" name="Google Shape;132;p10"/>
          <p:cNvSpPr txBox="1"/>
          <p:nvPr>
            <p:ph idx="1" type="body"/>
          </p:nvPr>
        </p:nvSpPr>
        <p:spPr>
          <a:xfrm>
            <a:off x="457200" y="533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/>
              <a:t>Meets one or more of the following criteria: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First to attend college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Historically underserved in four-year colleges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Low income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Special circumstances</a:t>
            </a:r>
            <a:endParaRPr/>
          </a:p>
          <a:p>
            <a:pPr indent="-336550" lvl="0" marL="914400" rtl="0" algn="l">
              <a:spcBef>
                <a:spcPts val="98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graduatefromcollege-main_Full.jpg"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2075" y="3600450"/>
            <a:ext cx="1903413" cy="265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>
            <p:ph type="title"/>
          </p:nvPr>
        </p:nvSpPr>
        <p:spPr>
          <a:xfrm>
            <a:off x="457200" y="274638"/>
            <a:ext cx="86868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/>
              <a:t>A Sample Week in the AVID Elective:</a:t>
            </a:r>
            <a:endParaRPr/>
          </a:p>
        </p:txBody>
      </p:sp>
      <p:sp>
        <p:nvSpPr>
          <p:cNvPr id="139" name="Google Shape;13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 Sample Week in the AVID Elective</a:t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495300" y="1054100"/>
            <a:ext cx="4195763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Daily</a:t>
            </a:r>
            <a:r>
              <a:rPr b="1" i="1" lang="en-US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</a:t>
            </a:r>
            <a:r>
              <a:rPr b="1" i="1" lang="en-US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Block Schedule</a:t>
            </a:r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1501775" y="4656138"/>
            <a:ext cx="3370263" cy="163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Curriculum: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i="1"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Writing 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i="1"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College and Careers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i="1"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Strategies for Success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i="1"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Critical Reading</a:t>
            </a:r>
            <a:endParaRPr/>
          </a:p>
        </p:txBody>
      </p:sp>
      <p:sp>
        <p:nvSpPr>
          <p:cNvPr id="142" name="Google Shape;142;p11"/>
          <p:cNvSpPr txBox="1"/>
          <p:nvPr/>
        </p:nvSpPr>
        <p:spPr>
          <a:xfrm>
            <a:off x="5065713" y="4699000"/>
            <a:ext cx="3581400" cy="132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Tutorials: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Collaborative Study Groups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Writing Groups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Socratic Seminars</a:t>
            </a:r>
            <a:endParaRPr/>
          </a:p>
        </p:txBody>
      </p:sp>
      <p:graphicFrame>
        <p:nvGraphicFramePr>
          <p:cNvPr id="143" name="Google Shape;143;p11"/>
          <p:cNvGraphicFramePr/>
          <p:nvPr/>
        </p:nvGraphicFramePr>
        <p:xfrm>
          <a:off x="457200" y="1612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{C0A3DB6E-6350-483B-BB53-0B7EA4FEA9F9}</a:tableStyleId>
              </a:tblPr>
              <a:tblGrid>
                <a:gridCol w="1615450"/>
                <a:gridCol w="1508750"/>
                <a:gridCol w="1722125"/>
                <a:gridCol w="1615450"/>
                <a:gridCol w="1615450"/>
              </a:tblGrid>
              <a:tr h="58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Monday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Tuesday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Wednesday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Thursday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Friday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</a:tr>
              <a:tr h="57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AVID Curriculum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Tutorials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AVID</a:t>
                      </a:r>
                      <a:r>
                        <a:rPr lang="en-US" sz="1600"/>
                        <a:t> Curriculum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Tutorials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Binder Evaluation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Field Trips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Media Center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Speakers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Motivational Activities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(within</a:t>
                      </a:r>
                      <a:r>
                        <a:rPr lang="en-US" sz="1600"/>
                        <a:t> block)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</a:tr>
              <a:tr h="351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vMerge="1"/>
              </a:tr>
              <a:tr h="579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Combination for </a:t>
                      </a:r>
                      <a:br>
                        <a:rPr lang="en-US" sz="1600"/>
                      </a:br>
                      <a:r>
                        <a:rPr lang="en-US" sz="1600"/>
                        <a:t>Block Schedule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Combination for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Block schedule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hMerge="1"/>
                <a:tc vMerge="1"/>
              </a:tr>
              <a:tr h="5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Trebuchet MS"/>
              <a:buNone/>
            </a:pPr>
            <a:r>
              <a:rPr b="1" lang="en-US" sz="3959">
                <a:solidFill>
                  <a:srgbClr val="FFC000"/>
                </a:solidFill>
              </a:rPr>
              <a:t>W</a:t>
            </a:r>
            <a:r>
              <a:rPr b="1" lang="en-US" sz="3959"/>
              <a:t>ICOR: Writing</a:t>
            </a:r>
            <a:endParaRPr sz="3959"/>
          </a:p>
        </p:txBody>
      </p:sp>
      <p:sp>
        <p:nvSpPr>
          <p:cNvPr id="150" name="Google Shape;150;p12"/>
          <p:cNvSpPr txBox="1"/>
          <p:nvPr>
            <p:ph idx="1" type="body"/>
          </p:nvPr>
        </p:nvSpPr>
        <p:spPr>
          <a:xfrm>
            <a:off x="457200" y="914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b="1"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Writing process (prewrite to final draft)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Respond, revise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Edit, final draft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Cornell notes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Quickwrites</a:t>
            </a:r>
            <a:endParaRPr sz="3200"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Learning logs, journals</a:t>
            </a:r>
            <a:endParaRPr/>
          </a:p>
          <a:p>
            <a:pPr indent="-139700" lvl="0" marL="342900" rtl="0" algn="l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writing-hand.jpg"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463" y="4267200"/>
            <a:ext cx="3136900" cy="211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W</a:t>
            </a:r>
            <a:r>
              <a:rPr b="1" lang="en-US" sz="3959">
                <a:solidFill>
                  <a:srgbClr val="FFC000"/>
                </a:solidFill>
              </a:rPr>
              <a:t>I</a:t>
            </a:r>
            <a:r>
              <a:rPr b="1" lang="en-US" sz="3959"/>
              <a:t>COR: Inquiry</a:t>
            </a:r>
            <a:endParaRPr/>
          </a:p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>
            <a:off x="457200" y="1036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b="1"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Skilled questioning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Socratic Seminars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Quickwrites/discussions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Critical thinking activities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Writing questions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Open-minded activities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inquiry-raised hand.jpg" id="158" name="Google Shape;1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113" y="1660525"/>
            <a:ext cx="2952750" cy="467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b="1" lang="en-US" sz="3959"/>
              <a:t>WI</a:t>
            </a:r>
            <a:r>
              <a:rPr b="1" lang="en-US" sz="3959">
                <a:solidFill>
                  <a:srgbClr val="FFC000"/>
                </a:solidFill>
              </a:rPr>
              <a:t>C</a:t>
            </a:r>
            <a:r>
              <a:rPr b="1" lang="en-US" sz="3959"/>
              <a:t>OR: Collaboration</a:t>
            </a:r>
            <a:endParaRPr/>
          </a:p>
        </p:txBody>
      </p:sp>
      <p:sp>
        <p:nvSpPr>
          <p:cNvPr id="164" name="Google Shape;164;p14"/>
          <p:cNvSpPr txBox="1"/>
          <p:nvPr>
            <p:ph idx="1" type="body"/>
          </p:nvPr>
        </p:nvSpPr>
        <p:spPr>
          <a:xfrm>
            <a:off x="457200" y="762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b="1"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Group projects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Response/edit/revision groups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Collaboration activities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Tutorials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Study groups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Jigsaw activities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400"/>
              <a:buFont typeface="Noto Sans Symbols"/>
              <a:buChar char="⬛"/>
            </a:pPr>
            <a:r>
              <a:rPr lang="en-US"/>
              <a:t>Read-arounds</a:t>
            </a:r>
            <a:endParaRPr/>
          </a:p>
          <a:p>
            <a:pPr indent="-139700" lvl="0" marL="342900" rtl="0" algn="l">
              <a:spcBef>
                <a:spcPts val="12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student-collaboration.jpg" id="165" name="Google Shape;1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5963" y="3776663"/>
            <a:ext cx="3841750" cy="243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AVID_Colors">
    <a:dk1>
      <a:srgbClr val="013C5A"/>
    </a:dk1>
    <a:lt1>
      <a:srgbClr val="FFFFFF"/>
    </a:lt1>
    <a:dk2>
      <a:srgbClr val="013C5A"/>
    </a:dk2>
    <a:lt2>
      <a:srgbClr val="FFFFFF"/>
    </a:lt2>
    <a:accent1>
      <a:srgbClr val="013C5A"/>
    </a:accent1>
    <a:accent2>
      <a:srgbClr val="F0AC00"/>
    </a:accent2>
    <a:accent3>
      <a:srgbClr val="9BBB59"/>
    </a:accent3>
    <a:accent4>
      <a:srgbClr val="E36C09"/>
    </a:accent4>
    <a:accent5>
      <a:srgbClr val="4BACC6"/>
    </a:accent5>
    <a:accent6>
      <a:srgbClr val="F0AC00"/>
    </a:accent6>
    <a:hlink>
      <a:srgbClr val="6565FF"/>
    </a:hlink>
    <a:folHlink>
      <a:srgbClr val="9BBB59"/>
    </a:folHlink>
  </a:clr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2012-09-10T16:15:27Z</dcterms:created>
  <dc:creator>tvigliotti</dc:creator>
</cp:coreProperties>
</file>